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hyperlink" Target="https://zhang503.shinyapps.io/model1/" TargetMode="External"/><Relationship Id="rId5" Type="http://schemas.openxmlformats.org/officeDocument/2006/relationships/hyperlink" Target="https://zhang503.shinyapps.io/model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hyperlink" Target="https://rickydang.shinyapps.io/wordcloud-rshin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hyperlink" Target="https://zhang503.shinyapps.io/worldwide_disast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9.png"/><Relationship Id="rId10" Type="http://schemas.openxmlformats.org/officeDocument/2006/relationships/image" Target="../media/image23.png"/><Relationship Id="rId9"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6.png"/><Relationship Id="rId7" Type="http://schemas.openxmlformats.org/officeDocument/2006/relationships/image" Target="../media/image21.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disaster-planning-1.jpg" id="54" name="Shape 54"/>
          <p:cNvPicPr preferRelativeResize="0"/>
          <p:nvPr/>
        </p:nvPicPr>
        <p:blipFill>
          <a:blip r:embed="rId3">
            <a:alphaModFix/>
          </a:blip>
          <a:stretch>
            <a:fillRect/>
          </a:stretch>
        </p:blipFill>
        <p:spPr>
          <a:xfrm>
            <a:off x="73475" y="0"/>
            <a:ext cx="9070520" cy="5143502"/>
          </a:xfrm>
          <a:prstGeom prst="rect">
            <a:avLst/>
          </a:prstGeom>
          <a:noFill/>
          <a:ln>
            <a:noFill/>
          </a:ln>
        </p:spPr>
      </p:pic>
      <p:sp>
        <p:nvSpPr>
          <p:cNvPr id="55" name="Shape 55"/>
          <p:cNvSpPr txBox="1"/>
          <p:nvPr/>
        </p:nvSpPr>
        <p:spPr>
          <a:xfrm>
            <a:off x="796900" y="749500"/>
            <a:ext cx="8009100" cy="793500"/>
          </a:xfrm>
          <a:prstGeom prst="rect">
            <a:avLst/>
          </a:prstGeom>
          <a:noFill/>
          <a:ln>
            <a:noFill/>
          </a:ln>
        </p:spPr>
        <p:txBody>
          <a:bodyPr anchorCtr="0" anchor="t" bIns="91425" lIns="91425" rIns="91425" wrap="square" tIns="91425">
            <a:noAutofit/>
          </a:bodyPr>
          <a:lstStyle/>
          <a:p>
            <a:pPr lvl="0">
              <a:spcBef>
                <a:spcPts val="0"/>
              </a:spcBef>
              <a:buNone/>
            </a:pPr>
            <a:r>
              <a:rPr lang="en" sz="4800">
                <a:solidFill>
                  <a:srgbClr val="FFFFFF"/>
                </a:solidFill>
              </a:rPr>
              <a:t>Natural disaster Navigator</a:t>
            </a:r>
          </a:p>
        </p:txBody>
      </p:sp>
      <p:sp>
        <p:nvSpPr>
          <p:cNvPr id="56" name="Shape 56"/>
          <p:cNvSpPr txBox="1"/>
          <p:nvPr/>
        </p:nvSpPr>
        <p:spPr>
          <a:xfrm>
            <a:off x="1278550" y="3086100"/>
            <a:ext cx="6906900" cy="12786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FFFFF"/>
                </a:solidFill>
              </a:rPr>
              <a:t>Joker Members: </a:t>
            </a:r>
          </a:p>
          <a:p>
            <a:pPr lvl="0">
              <a:spcBef>
                <a:spcPts val="0"/>
              </a:spcBef>
              <a:buNone/>
            </a:pPr>
            <a:r>
              <a:rPr lang="en">
                <a:solidFill>
                  <a:srgbClr val="FFFFFF"/>
                </a:solidFill>
              </a:rPr>
              <a:t>Yinchu Wang, Yuehui Wu, Xinyue Zhang, Sile yang, Chong Dang, Jun Wang</a:t>
            </a:r>
          </a:p>
          <a:p>
            <a:pPr lvl="0">
              <a:spcBef>
                <a:spcPts val="0"/>
              </a:spcBef>
              <a:buNone/>
            </a:pPr>
            <a:r>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185800" y="121300"/>
            <a:ext cx="8520600" cy="572700"/>
          </a:xfrm>
          <a:prstGeom prst="rect">
            <a:avLst/>
          </a:prstGeom>
        </p:spPr>
        <p:txBody>
          <a:bodyPr anchorCtr="0" anchor="t" bIns="91425" lIns="91425" rIns="91425" wrap="square" tIns="91425">
            <a:noAutofit/>
          </a:bodyPr>
          <a:lstStyle/>
          <a:p>
            <a:pPr lvl="0">
              <a:spcBef>
                <a:spcPts val="0"/>
              </a:spcBef>
              <a:buNone/>
            </a:pPr>
            <a:r>
              <a:rPr lang="en"/>
              <a:t>Hazard Map</a:t>
            </a:r>
          </a:p>
        </p:txBody>
      </p:sp>
      <p:sp>
        <p:nvSpPr>
          <p:cNvPr id="134" name="Shape 134"/>
          <p:cNvSpPr txBox="1"/>
          <p:nvPr>
            <p:ph idx="1" type="body"/>
          </p:nvPr>
        </p:nvSpPr>
        <p:spPr>
          <a:xfrm>
            <a:off x="6492425" y="1264200"/>
            <a:ext cx="2607600" cy="3030600"/>
          </a:xfrm>
          <a:prstGeom prst="rect">
            <a:avLst/>
          </a:prstGeom>
        </p:spPr>
        <p:txBody>
          <a:bodyPr anchorCtr="0" anchor="t" bIns="91425" lIns="91425" rIns="91425" wrap="square" tIns="91425">
            <a:noAutofit/>
          </a:bodyPr>
          <a:lstStyle/>
          <a:p>
            <a:pPr lvl="0">
              <a:spcBef>
                <a:spcPts val="0"/>
              </a:spcBef>
              <a:buNone/>
            </a:pPr>
            <a:r>
              <a:rPr b="1" lang="en">
                <a:solidFill>
                  <a:srgbClr val="000000"/>
                </a:solidFill>
              </a:rPr>
              <a:t>logR =-0.2+0.36*mag</a:t>
            </a:r>
          </a:p>
          <a:p>
            <a:pPr lvl="0">
              <a:spcBef>
                <a:spcPts val="0"/>
              </a:spcBef>
              <a:buNone/>
            </a:pPr>
            <a:r>
              <a:rPr b="1" lang="en" sz="1200"/>
              <a:t>* Earthquake affected area: calculated radius by magnitude</a:t>
            </a:r>
          </a:p>
          <a:p>
            <a:pPr lvl="0">
              <a:spcBef>
                <a:spcPts val="0"/>
              </a:spcBef>
              <a:buNone/>
            </a:pPr>
            <a:r>
              <a:rPr b="1" lang="en" sz="1200"/>
              <a:t>* Locate to specific area</a:t>
            </a:r>
          </a:p>
          <a:p>
            <a:pPr lvl="0">
              <a:spcBef>
                <a:spcPts val="0"/>
              </a:spcBef>
              <a:buNone/>
            </a:pPr>
            <a:r>
              <a:rPr b="1" lang="en" sz="1200"/>
              <a:t>* Highlight area affected by earthquake: the deeper of the colour, the stronger of the effects</a:t>
            </a:r>
          </a:p>
          <a:p>
            <a:pPr lvl="0">
              <a:spcBef>
                <a:spcPts val="0"/>
              </a:spcBef>
              <a:buNone/>
            </a:pPr>
            <a:r>
              <a:rPr i="1" lang="en" sz="1000"/>
              <a:t>Reference: Bufe C G, Varnes D J. Predictive modeling of the seismic cycle of the greater San Francisco bay region. J. Geophys. Res.,1993, 98: 9871~9883.</a:t>
            </a:r>
          </a:p>
          <a:p>
            <a:pPr lvl="0">
              <a:spcBef>
                <a:spcPts val="0"/>
              </a:spcBef>
              <a:buNone/>
            </a:pPr>
            <a:r>
              <a:t/>
            </a:r>
            <a:endParaRPr sz="1000"/>
          </a:p>
        </p:txBody>
      </p:sp>
      <p:pic>
        <p:nvPicPr>
          <p:cNvPr id="135" name="Shape 135"/>
          <p:cNvPicPr preferRelativeResize="0"/>
          <p:nvPr/>
        </p:nvPicPr>
        <p:blipFill>
          <a:blip r:embed="rId3">
            <a:alphaModFix/>
          </a:blip>
          <a:stretch>
            <a:fillRect/>
          </a:stretch>
        </p:blipFill>
        <p:spPr>
          <a:xfrm>
            <a:off x="2947525" y="1106625"/>
            <a:ext cx="3282859" cy="3235051"/>
          </a:xfrm>
          <a:prstGeom prst="rect">
            <a:avLst/>
          </a:prstGeom>
          <a:noFill/>
          <a:ln>
            <a:noFill/>
          </a:ln>
        </p:spPr>
      </p:pic>
      <p:pic>
        <p:nvPicPr>
          <p:cNvPr id="136" name="Shape 136"/>
          <p:cNvPicPr preferRelativeResize="0"/>
          <p:nvPr/>
        </p:nvPicPr>
        <p:blipFill>
          <a:blip r:embed="rId4">
            <a:alphaModFix/>
          </a:blip>
          <a:stretch>
            <a:fillRect/>
          </a:stretch>
        </p:blipFill>
        <p:spPr>
          <a:xfrm>
            <a:off x="104850" y="1106626"/>
            <a:ext cx="2759601" cy="323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descr="1.jpg" id="141" name="Shape 141"/>
          <p:cNvPicPr preferRelativeResize="0"/>
          <p:nvPr/>
        </p:nvPicPr>
        <p:blipFill>
          <a:blip r:embed="rId3">
            <a:alphaModFix amt="69000"/>
          </a:blip>
          <a:stretch>
            <a:fillRect/>
          </a:stretch>
        </p:blipFill>
        <p:spPr>
          <a:xfrm>
            <a:off x="0" y="0"/>
            <a:ext cx="9144000" cy="5143500"/>
          </a:xfrm>
          <a:prstGeom prst="rect">
            <a:avLst/>
          </a:prstGeom>
          <a:noFill/>
          <a:ln>
            <a:noFill/>
          </a:ln>
        </p:spPr>
      </p:pic>
      <p:sp>
        <p:nvSpPr>
          <p:cNvPr id="142" name="Shape 142"/>
          <p:cNvSpPr txBox="1"/>
          <p:nvPr/>
        </p:nvSpPr>
        <p:spPr>
          <a:xfrm>
            <a:off x="1657125" y="505250"/>
            <a:ext cx="1552200" cy="511800"/>
          </a:xfrm>
          <a:prstGeom prst="rect">
            <a:avLst/>
          </a:prstGeom>
          <a:noFill/>
          <a:ln>
            <a:noFill/>
          </a:ln>
        </p:spPr>
        <p:txBody>
          <a:bodyPr anchorCtr="0" anchor="t" bIns="91425" lIns="91425" rIns="91425" wrap="square" tIns="91425">
            <a:noAutofit/>
          </a:bodyPr>
          <a:lstStyle/>
          <a:p>
            <a:pPr lvl="0">
              <a:spcBef>
                <a:spcPts val="0"/>
              </a:spcBef>
              <a:buNone/>
            </a:pPr>
            <a:r>
              <a:rPr lang="en" sz="1800" u="sng">
                <a:solidFill>
                  <a:schemeClr val="hlink"/>
                </a:solidFill>
                <a:hlinkClick r:id="rId4"/>
              </a:rPr>
              <a:t>Model 1</a:t>
            </a:r>
          </a:p>
        </p:txBody>
      </p:sp>
      <p:sp>
        <p:nvSpPr>
          <p:cNvPr id="143" name="Shape 143"/>
          <p:cNvSpPr txBox="1"/>
          <p:nvPr/>
        </p:nvSpPr>
        <p:spPr>
          <a:xfrm>
            <a:off x="3321175" y="505250"/>
            <a:ext cx="1312800" cy="445800"/>
          </a:xfrm>
          <a:prstGeom prst="rect">
            <a:avLst/>
          </a:prstGeom>
          <a:noFill/>
          <a:ln>
            <a:noFill/>
          </a:ln>
        </p:spPr>
        <p:txBody>
          <a:bodyPr anchorCtr="0" anchor="t" bIns="91425" lIns="91425" rIns="91425" wrap="square" tIns="91425">
            <a:noAutofit/>
          </a:bodyPr>
          <a:lstStyle/>
          <a:p>
            <a:pPr lvl="0">
              <a:spcBef>
                <a:spcPts val="0"/>
              </a:spcBef>
              <a:buNone/>
            </a:pPr>
            <a:r>
              <a:rPr lang="en" sz="1800" u="sng">
                <a:solidFill>
                  <a:schemeClr val="hlink"/>
                </a:solidFill>
                <a:hlinkClick r:id="rId5"/>
              </a:rPr>
              <a:t>Model 2</a:t>
            </a:r>
          </a:p>
        </p:txBody>
      </p:sp>
      <p:sp>
        <p:nvSpPr>
          <p:cNvPr id="144" name="Shape 144"/>
          <p:cNvSpPr txBox="1"/>
          <p:nvPr/>
        </p:nvSpPr>
        <p:spPr>
          <a:xfrm>
            <a:off x="787675" y="2969900"/>
            <a:ext cx="7682400" cy="2204400"/>
          </a:xfrm>
          <a:prstGeom prst="rect">
            <a:avLst/>
          </a:prstGeom>
          <a:noFill/>
          <a:ln>
            <a:noFill/>
          </a:ln>
        </p:spPr>
        <p:txBody>
          <a:bodyPr anchorCtr="0" anchor="t" bIns="91425" lIns="91425" rIns="91425" wrap="square" tIns="91425">
            <a:noAutofit/>
          </a:bodyPr>
          <a:lstStyle/>
          <a:p>
            <a:pPr indent="-69850" lvl="0" marL="0">
              <a:spcBef>
                <a:spcPts val="0"/>
              </a:spcBef>
              <a:buClr>
                <a:schemeClr val="dk1"/>
              </a:buClr>
              <a:buSzPct val="68750"/>
              <a:buFont typeface="Arial"/>
              <a:buNone/>
            </a:pPr>
            <a:r>
              <a:rPr b="1" lang="en" sz="1600"/>
              <a:t>N = the number of earthquakes with magnitude larger than M during a time period 50 years. </a:t>
            </a:r>
          </a:p>
          <a:p>
            <a:pPr lvl="0">
              <a:spcBef>
                <a:spcPts val="0"/>
              </a:spcBef>
              <a:buClr>
                <a:schemeClr val="dk1"/>
              </a:buClr>
              <a:buSzPct val="68750"/>
              <a:buFont typeface="Arial"/>
              <a:buNone/>
            </a:pPr>
            <a:r>
              <a:rPr b="1" lang="en" sz="1600"/>
              <a:t>a = a constant that measures the total number of earthquakes at the given source </a:t>
            </a:r>
          </a:p>
          <a:p>
            <a:pPr lvl="0" rtl="0">
              <a:spcBef>
                <a:spcPts val="0"/>
              </a:spcBef>
              <a:buNone/>
            </a:pPr>
            <a:r>
              <a:rPr b="1" lang="en" sz="1600"/>
              <a:t>b = a measure of the number of small versus large events. </a:t>
            </a:r>
          </a:p>
          <a:p>
            <a:pPr lvl="0" rtl="0">
              <a:spcBef>
                <a:spcPts val="0"/>
              </a:spcBef>
              <a:buNone/>
            </a:pPr>
            <a:r>
              <a:rPr b="1" lang="en" sz="1600"/>
              <a:t>* a and b are coefficients of the regression</a:t>
            </a:r>
          </a:p>
          <a:p>
            <a:pPr lvl="0">
              <a:spcBef>
                <a:spcPts val="0"/>
              </a:spcBef>
              <a:buClr>
                <a:schemeClr val="dk1"/>
              </a:buClr>
              <a:buSzPct val="68750"/>
              <a:buFont typeface="Arial"/>
              <a:buNone/>
            </a:pPr>
            <a:r>
              <a:rPr b="1" lang="en" sz="1600"/>
              <a:t>The number of events N can be divided by the T years in order to get the annual frequency of exceeding the M event magnitude: N1 (M) = N(M) / T</a:t>
            </a:r>
          </a:p>
          <a:p>
            <a:pPr lvl="0">
              <a:spcBef>
                <a:spcPts val="0"/>
              </a:spcBef>
              <a:buNone/>
            </a:pPr>
            <a:r>
              <a:t/>
            </a:r>
            <a:endParaRPr sz="1600"/>
          </a:p>
        </p:txBody>
      </p:sp>
      <p:sp>
        <p:nvSpPr>
          <p:cNvPr id="145" name="Shape 145"/>
          <p:cNvSpPr txBox="1"/>
          <p:nvPr/>
        </p:nvSpPr>
        <p:spPr>
          <a:xfrm>
            <a:off x="617425" y="145800"/>
            <a:ext cx="3318900" cy="511800"/>
          </a:xfrm>
          <a:prstGeom prst="rect">
            <a:avLst/>
          </a:prstGeom>
          <a:noFill/>
          <a:ln>
            <a:noFill/>
          </a:ln>
        </p:spPr>
        <p:txBody>
          <a:bodyPr anchorCtr="0" anchor="t" bIns="91425" lIns="91425" rIns="91425" wrap="square" tIns="91425">
            <a:noAutofit/>
          </a:bodyPr>
          <a:lstStyle/>
          <a:p>
            <a:pPr lvl="0">
              <a:spcBef>
                <a:spcPts val="0"/>
              </a:spcBef>
              <a:buNone/>
            </a:pPr>
            <a:r>
              <a:rPr b="1" lang="en" sz="2000">
                <a:solidFill>
                  <a:srgbClr val="434343"/>
                </a:solidFill>
              </a:rPr>
              <a:t>P</a:t>
            </a:r>
            <a:r>
              <a:rPr b="1" lang="en" sz="2000">
                <a:solidFill>
                  <a:srgbClr val="434343"/>
                </a:solidFill>
              </a:rPr>
              <a:t>robabilistic Models</a:t>
            </a:r>
          </a:p>
        </p:txBody>
      </p:sp>
      <p:sp>
        <p:nvSpPr>
          <p:cNvPr id="146" name="Shape 146"/>
          <p:cNvSpPr txBox="1"/>
          <p:nvPr/>
        </p:nvSpPr>
        <p:spPr>
          <a:xfrm>
            <a:off x="724875" y="893300"/>
            <a:ext cx="7618800" cy="982500"/>
          </a:xfrm>
          <a:prstGeom prst="rect">
            <a:avLst/>
          </a:prstGeom>
          <a:noFill/>
          <a:ln>
            <a:noFill/>
          </a:ln>
        </p:spPr>
        <p:txBody>
          <a:bodyPr anchorCtr="0" anchor="t" bIns="91425" lIns="91425" rIns="91425" wrap="square" tIns="91425">
            <a:noAutofit/>
          </a:bodyPr>
          <a:lstStyle/>
          <a:p>
            <a:pPr lvl="0">
              <a:spcBef>
                <a:spcPts val="0"/>
              </a:spcBef>
              <a:buNone/>
            </a:pPr>
            <a:r>
              <a:rPr b="1" lang="en" sz="1600"/>
              <a:t>Methodology: The Gutenberg-Richter Magnitude Frequency </a:t>
            </a:r>
          </a:p>
          <a:p>
            <a:pPr lvl="0">
              <a:spcBef>
                <a:spcPts val="0"/>
              </a:spcBef>
              <a:buNone/>
            </a:pPr>
            <a:r>
              <a:rPr b="1" lang="en" sz="1600"/>
              <a:t>* Relationship Regression: log(N) = a + b * M</a:t>
            </a:r>
          </a:p>
          <a:p>
            <a:pPr lvl="0">
              <a:spcBef>
                <a:spcPts val="0"/>
              </a:spcBef>
              <a:buNone/>
            </a:pPr>
            <a:r>
              <a:rPr b="1" lang="en" sz="1600"/>
              <a:t>* Poisson Distribution : p = 1- Pr(event = 0)</a:t>
            </a:r>
          </a:p>
          <a:p>
            <a:pPr lvl="0">
              <a:spcBef>
                <a:spcPts val="0"/>
              </a:spcBef>
              <a:buNone/>
            </a:pPr>
            <a:r>
              <a:rPr b="1" lang="en" sz="1600"/>
              <a:t>* p1 : the </a:t>
            </a:r>
            <a:r>
              <a:rPr b="1" lang="en" sz="1600"/>
              <a:t>of occurrence of at least one earthquake of magnitude &gt;= Μ  in the next t years.</a:t>
            </a:r>
          </a:p>
          <a:p>
            <a:pPr lvl="0">
              <a:spcBef>
                <a:spcPts val="0"/>
              </a:spcBef>
              <a:buNone/>
            </a:pPr>
            <a:r>
              <a:rPr b="1" lang="en" sz="1600"/>
              <a:t>* p2:  We estimate the affected area of the earthquake by log(R) = -0.2 + 0.36 * M from Bufe C G, Varnes D J. We use the same method to recalculate the probability with the new parameter R.</a:t>
            </a:r>
          </a:p>
          <a:p>
            <a:pPr lvl="0">
              <a:spcBef>
                <a:spcPts val="0"/>
              </a:spcBef>
              <a:buNone/>
            </a:pPr>
            <a:r>
              <a:t/>
            </a:r>
            <a:endParaRPr b="1" sz="1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descr="2.jpg" id="151" name="Shape 151"/>
          <p:cNvPicPr preferRelativeResize="0"/>
          <p:nvPr/>
        </p:nvPicPr>
        <p:blipFill>
          <a:blip r:embed="rId3">
            <a:alphaModFix amt="33000"/>
          </a:blip>
          <a:stretch>
            <a:fillRect/>
          </a:stretch>
        </p:blipFill>
        <p:spPr>
          <a:xfrm>
            <a:off x="0" y="0"/>
            <a:ext cx="9144000" cy="5143500"/>
          </a:xfrm>
          <a:prstGeom prst="rect">
            <a:avLst/>
          </a:prstGeom>
          <a:noFill/>
          <a:ln>
            <a:noFill/>
          </a:ln>
        </p:spPr>
      </p:pic>
      <p:sp>
        <p:nvSpPr>
          <p:cNvPr id="152" name="Shape 152"/>
          <p:cNvSpPr txBox="1"/>
          <p:nvPr/>
        </p:nvSpPr>
        <p:spPr>
          <a:xfrm>
            <a:off x="612675" y="580900"/>
            <a:ext cx="3362400" cy="1576800"/>
          </a:xfrm>
          <a:prstGeom prst="rect">
            <a:avLst/>
          </a:prstGeom>
          <a:noFill/>
          <a:ln>
            <a:noFill/>
          </a:ln>
        </p:spPr>
        <p:txBody>
          <a:bodyPr anchorCtr="0" anchor="t" bIns="91425" lIns="91425" rIns="91425" wrap="square" tIns="91425">
            <a:noAutofit/>
          </a:bodyPr>
          <a:lstStyle/>
          <a:p>
            <a:pPr lvl="0">
              <a:spcBef>
                <a:spcPts val="0"/>
              </a:spcBef>
              <a:buNone/>
            </a:pPr>
            <a:r>
              <a:rPr b="1" lang="en" sz="4000"/>
              <a:t>Conclusions</a:t>
            </a:r>
          </a:p>
        </p:txBody>
      </p:sp>
      <p:sp>
        <p:nvSpPr>
          <p:cNvPr id="153" name="Shape 153"/>
          <p:cNvSpPr txBox="1"/>
          <p:nvPr/>
        </p:nvSpPr>
        <p:spPr>
          <a:xfrm>
            <a:off x="561750" y="1700500"/>
            <a:ext cx="6039300" cy="1783200"/>
          </a:xfrm>
          <a:prstGeom prst="rect">
            <a:avLst/>
          </a:prstGeom>
          <a:noFill/>
          <a:ln>
            <a:noFill/>
          </a:ln>
        </p:spPr>
        <p:txBody>
          <a:bodyPr anchorCtr="0" anchor="t" bIns="91425" lIns="91425" rIns="91425" wrap="square" tIns="91425">
            <a:noAutofit/>
          </a:bodyPr>
          <a:lstStyle/>
          <a:p>
            <a:pPr indent="-355600" lvl="0" marL="457200" rtl="0">
              <a:lnSpc>
                <a:spcPct val="115000"/>
              </a:lnSpc>
              <a:spcBef>
                <a:spcPts val="0"/>
              </a:spcBef>
              <a:spcAft>
                <a:spcPts val="1600"/>
              </a:spcAft>
              <a:buClr>
                <a:srgbClr val="222222"/>
              </a:buClr>
              <a:buSzPct val="100000"/>
              <a:buChar char="●"/>
            </a:pPr>
            <a:r>
              <a:rPr b="1" lang="en" sz="2000">
                <a:solidFill>
                  <a:srgbClr val="222222"/>
                </a:solidFill>
              </a:rPr>
              <a:t> Help insurance rate adjustments</a:t>
            </a:r>
          </a:p>
          <a:p>
            <a:pPr indent="-355600" lvl="0" marL="457200" rtl="0">
              <a:lnSpc>
                <a:spcPct val="115000"/>
              </a:lnSpc>
              <a:spcBef>
                <a:spcPts val="0"/>
              </a:spcBef>
              <a:spcAft>
                <a:spcPts val="1600"/>
              </a:spcAft>
              <a:buClr>
                <a:srgbClr val="222222"/>
              </a:buClr>
              <a:buSzPct val="100000"/>
              <a:buChar char="●"/>
            </a:pPr>
            <a:r>
              <a:rPr lang="en" sz="2000">
                <a:solidFill>
                  <a:srgbClr val="222222"/>
                </a:solidFill>
              </a:rPr>
              <a:t> </a:t>
            </a:r>
            <a:r>
              <a:rPr b="1" lang="en" sz="2000">
                <a:solidFill>
                  <a:srgbClr val="222222"/>
                </a:solidFill>
              </a:rPr>
              <a:t>Help people become aware of the dangers they might face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descr="disaster-planning-1.jpg" id="158" name="Shape 158"/>
          <p:cNvPicPr preferRelativeResize="0"/>
          <p:nvPr/>
        </p:nvPicPr>
        <p:blipFill>
          <a:blip r:embed="rId3">
            <a:alphaModFix amt="70000"/>
          </a:blip>
          <a:stretch>
            <a:fillRect/>
          </a:stretch>
        </p:blipFill>
        <p:spPr>
          <a:xfrm>
            <a:off x="73475" y="0"/>
            <a:ext cx="9070520" cy="5143502"/>
          </a:xfrm>
          <a:prstGeom prst="rect">
            <a:avLst/>
          </a:prstGeom>
          <a:noFill/>
          <a:ln>
            <a:noFill/>
          </a:ln>
        </p:spPr>
      </p:pic>
      <p:sp>
        <p:nvSpPr>
          <p:cNvPr id="159" name="Shape 159"/>
          <p:cNvSpPr txBox="1"/>
          <p:nvPr/>
        </p:nvSpPr>
        <p:spPr>
          <a:xfrm>
            <a:off x="2951975" y="1493400"/>
            <a:ext cx="4350900" cy="1147500"/>
          </a:xfrm>
          <a:prstGeom prst="rect">
            <a:avLst/>
          </a:prstGeom>
          <a:noFill/>
          <a:ln>
            <a:noFill/>
          </a:ln>
        </p:spPr>
        <p:txBody>
          <a:bodyPr anchorCtr="0" anchor="t" bIns="91425" lIns="91425" rIns="91425" wrap="square" tIns="91425">
            <a:noAutofit/>
          </a:bodyPr>
          <a:lstStyle/>
          <a:p>
            <a:pPr lvl="0">
              <a:spcBef>
                <a:spcPts val="0"/>
              </a:spcBef>
              <a:buNone/>
            </a:pPr>
            <a:r>
              <a:rPr b="1" lang="en" sz="4800">
                <a:solidFill>
                  <a:schemeClr val="lt1"/>
                </a:solidFill>
              </a:rPr>
              <a:t>Thank you</a:t>
            </a:r>
            <a:r>
              <a:rPr b="1" lang="en" sz="4800"/>
              <a:t>.</a:t>
            </a:r>
          </a:p>
        </p:txBody>
      </p:sp>
      <p:sp>
        <p:nvSpPr>
          <p:cNvPr id="160" name="Shape 160"/>
          <p:cNvSpPr txBox="1"/>
          <p:nvPr/>
        </p:nvSpPr>
        <p:spPr>
          <a:xfrm>
            <a:off x="3724250" y="2567375"/>
            <a:ext cx="4540800" cy="1676100"/>
          </a:xfrm>
          <a:prstGeom prst="rect">
            <a:avLst/>
          </a:prstGeom>
          <a:noFill/>
          <a:ln>
            <a:noFill/>
          </a:ln>
        </p:spPr>
        <p:txBody>
          <a:bodyPr anchorCtr="0" anchor="t" bIns="91425" lIns="91425" rIns="91425" wrap="square" tIns="91425">
            <a:noAutofit/>
          </a:bodyPr>
          <a:lstStyle/>
          <a:p>
            <a:pPr lvl="0">
              <a:spcBef>
                <a:spcPts val="0"/>
              </a:spcBef>
              <a:buNone/>
            </a:pPr>
            <a:r>
              <a:rPr b="1" lang="en" sz="3800">
                <a:solidFill>
                  <a:schemeClr val="lt1"/>
                </a:solidFill>
              </a:rPr>
              <a:t>Q &amp; A</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a:spcBef>
                <a:spcPts val="0"/>
              </a:spcBef>
              <a:buNone/>
            </a:pPr>
            <a:r>
              <a:t/>
            </a:r>
            <a:endParaRPr/>
          </a:p>
        </p:txBody>
      </p:sp>
      <p:sp>
        <p:nvSpPr>
          <p:cNvPr id="62" name="Shape 62"/>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maxresdefault.jpg" id="63" name="Shape 63"/>
          <p:cNvPicPr preferRelativeResize="0"/>
          <p:nvPr/>
        </p:nvPicPr>
        <p:blipFill>
          <a:blip r:embed="rId3">
            <a:alphaModFix/>
          </a:blip>
          <a:stretch>
            <a:fillRect/>
          </a:stretch>
        </p:blipFill>
        <p:spPr>
          <a:xfrm>
            <a:off x="0" y="0"/>
            <a:ext cx="9144000" cy="5070026"/>
          </a:xfrm>
          <a:prstGeom prst="rect">
            <a:avLst/>
          </a:prstGeom>
          <a:noFill/>
          <a:ln>
            <a:noFill/>
          </a:ln>
        </p:spPr>
      </p:pic>
      <p:sp>
        <p:nvSpPr>
          <p:cNvPr id="64" name="Shape 64"/>
          <p:cNvSpPr txBox="1"/>
          <p:nvPr/>
        </p:nvSpPr>
        <p:spPr>
          <a:xfrm>
            <a:off x="484950" y="411475"/>
            <a:ext cx="4908300" cy="1513800"/>
          </a:xfrm>
          <a:prstGeom prst="rect">
            <a:avLst/>
          </a:prstGeom>
          <a:noFill/>
          <a:ln>
            <a:noFill/>
          </a:ln>
        </p:spPr>
        <p:txBody>
          <a:bodyPr anchorCtr="0" anchor="t" bIns="91425" lIns="91425" rIns="91425" wrap="square" tIns="91425">
            <a:noAutofit/>
          </a:bodyPr>
          <a:lstStyle/>
          <a:p>
            <a:pPr lvl="0">
              <a:spcBef>
                <a:spcPts val="0"/>
              </a:spcBef>
              <a:buClr>
                <a:schemeClr val="dk1"/>
              </a:buClr>
              <a:buSzPct val="61111"/>
              <a:buFont typeface="Arial"/>
              <a:buNone/>
            </a:pPr>
            <a:r>
              <a:rPr lang="en" sz="1800">
                <a:solidFill>
                  <a:srgbClr val="FFFFFF"/>
                </a:solidFill>
              </a:rPr>
              <a:t>Objective: The natural disasters present an uncontrollable and unpredictable hazard to life and property. Therefore, we intend to explore the data from different perspectives (i.e frequency, location, intensity, correlation) to see whether we could extract useful information.</a:t>
            </a:r>
          </a:p>
          <a:p>
            <a:pPr lvl="0">
              <a:spcBef>
                <a:spcPts val="0"/>
              </a:spcBef>
              <a:buClr>
                <a:schemeClr val="dk1"/>
              </a:buClr>
              <a:buSzPct val="61111"/>
              <a:buFont typeface="Arial"/>
              <a:buNone/>
            </a:pPr>
            <a:r>
              <a:rPr lang="en" sz="1800">
                <a:solidFill>
                  <a:srgbClr val="FFFFFF"/>
                </a:solidFill>
              </a:rPr>
              <a:t>​</a:t>
            </a:r>
          </a:p>
          <a:p>
            <a:pPr lvl="0">
              <a:spcBef>
                <a:spcPts val="0"/>
              </a:spcBef>
              <a:buClr>
                <a:schemeClr val="dk1"/>
              </a:buClr>
              <a:buSzPct val="61111"/>
              <a:buFont typeface="Arial"/>
              <a:buNone/>
            </a:pPr>
            <a:r>
              <a:rPr lang="en" sz="1800">
                <a:solidFill>
                  <a:srgbClr val="FFFFFF"/>
                </a:solidFill>
              </a:rPr>
              <a:t>Agenda:</a:t>
            </a:r>
          </a:p>
          <a:p>
            <a:pPr lvl="0">
              <a:spcBef>
                <a:spcPts val="0"/>
              </a:spcBef>
              <a:buClr>
                <a:schemeClr val="dk1"/>
              </a:buClr>
              <a:buSzPct val="61111"/>
              <a:buFont typeface="Arial"/>
              <a:buNone/>
            </a:pPr>
            <a:r>
              <a:rPr lang="en" sz="1800">
                <a:solidFill>
                  <a:srgbClr val="FFFFFF"/>
                </a:solidFill>
              </a:rPr>
              <a:t>1) Visualise and  Analyse Worldwide Disaster Data </a:t>
            </a:r>
          </a:p>
          <a:p>
            <a:pPr lvl="0">
              <a:spcBef>
                <a:spcPts val="0"/>
              </a:spcBef>
              <a:buClr>
                <a:schemeClr val="dk1"/>
              </a:buClr>
              <a:buSzPct val="61111"/>
              <a:buFont typeface="Arial"/>
              <a:buNone/>
            </a:pPr>
            <a:r>
              <a:rPr lang="en" sz="1800">
                <a:solidFill>
                  <a:srgbClr val="FFFFFF"/>
                </a:solidFill>
              </a:rPr>
              <a:t>2) Using probabilistic model to investigate earthquake data</a:t>
            </a:r>
          </a:p>
          <a:p>
            <a:pPr lvl="0">
              <a:spcBef>
                <a:spcPts val="0"/>
              </a:spcBef>
              <a:buClr>
                <a:schemeClr val="dk1"/>
              </a:buClr>
              <a:buSzPct val="61111"/>
              <a:buFont typeface="Arial"/>
              <a:buNone/>
            </a:pPr>
            <a:r>
              <a:rPr lang="en" sz="1800">
                <a:solidFill>
                  <a:srgbClr val="FFFFFF"/>
                </a:solidFill>
              </a:rPr>
              <a:t>3) Business insights and Conclusion</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pic>
        <p:nvPicPr>
          <p:cNvPr descr="lowLevel.png" id="69" name="Shape 69"/>
          <p:cNvPicPr preferRelativeResize="0"/>
          <p:nvPr/>
        </p:nvPicPr>
        <p:blipFill>
          <a:blip r:embed="rId3">
            <a:alphaModFix/>
          </a:blip>
          <a:stretch>
            <a:fillRect/>
          </a:stretch>
        </p:blipFill>
        <p:spPr>
          <a:xfrm>
            <a:off x="614275" y="445013"/>
            <a:ext cx="4400550" cy="2200275"/>
          </a:xfrm>
          <a:prstGeom prst="rect">
            <a:avLst/>
          </a:prstGeom>
          <a:noFill/>
          <a:ln>
            <a:noFill/>
          </a:ln>
        </p:spPr>
      </p:pic>
      <p:sp>
        <p:nvSpPr>
          <p:cNvPr id="70" name="Shape 70"/>
          <p:cNvSpPr txBox="1"/>
          <p:nvPr/>
        </p:nvSpPr>
        <p:spPr>
          <a:xfrm>
            <a:off x="2762500" y="1841675"/>
            <a:ext cx="7335000" cy="8559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pic>
        <p:nvPicPr>
          <p:cNvPr descr="MediumLevel.png" id="71" name="Shape 71"/>
          <p:cNvPicPr preferRelativeResize="0"/>
          <p:nvPr/>
        </p:nvPicPr>
        <p:blipFill>
          <a:blip r:embed="rId4">
            <a:alphaModFix/>
          </a:blip>
          <a:stretch>
            <a:fillRect/>
          </a:stretch>
        </p:blipFill>
        <p:spPr>
          <a:xfrm>
            <a:off x="4554400" y="445025"/>
            <a:ext cx="4400550" cy="2200275"/>
          </a:xfrm>
          <a:prstGeom prst="rect">
            <a:avLst/>
          </a:prstGeom>
          <a:noFill/>
          <a:ln>
            <a:noFill/>
          </a:ln>
        </p:spPr>
      </p:pic>
      <p:pic>
        <p:nvPicPr>
          <p:cNvPr descr="highLevel.png" id="72" name="Shape 72"/>
          <p:cNvPicPr preferRelativeResize="0"/>
          <p:nvPr/>
        </p:nvPicPr>
        <p:blipFill>
          <a:blip r:embed="rId5">
            <a:alphaModFix/>
          </a:blip>
          <a:stretch>
            <a:fillRect/>
          </a:stretch>
        </p:blipFill>
        <p:spPr>
          <a:xfrm>
            <a:off x="2871575" y="2786575"/>
            <a:ext cx="4400550" cy="2200275"/>
          </a:xfrm>
          <a:prstGeom prst="rect">
            <a:avLst/>
          </a:prstGeom>
          <a:noFill/>
          <a:ln>
            <a:noFill/>
          </a:ln>
        </p:spPr>
      </p:pic>
      <p:sp>
        <p:nvSpPr>
          <p:cNvPr id="73" name="Shape 73"/>
          <p:cNvSpPr txBox="1"/>
          <p:nvPr/>
        </p:nvSpPr>
        <p:spPr>
          <a:xfrm>
            <a:off x="499875" y="1321513"/>
            <a:ext cx="1223400" cy="447300"/>
          </a:xfrm>
          <a:prstGeom prst="rect">
            <a:avLst/>
          </a:prstGeom>
          <a:noFill/>
          <a:ln>
            <a:noFill/>
          </a:ln>
        </p:spPr>
        <p:txBody>
          <a:bodyPr anchorCtr="0" anchor="t" bIns="91425" lIns="91425" rIns="91425" wrap="square" tIns="91425">
            <a:noAutofit/>
          </a:bodyPr>
          <a:lstStyle/>
          <a:p>
            <a:pPr lvl="0">
              <a:spcBef>
                <a:spcPts val="0"/>
              </a:spcBef>
              <a:buNone/>
            </a:pPr>
            <a:r>
              <a:rPr lang="en"/>
              <a:t>LowLevel</a:t>
            </a:r>
          </a:p>
        </p:txBody>
      </p:sp>
      <p:sp>
        <p:nvSpPr>
          <p:cNvPr id="74" name="Shape 74"/>
          <p:cNvSpPr txBox="1"/>
          <p:nvPr/>
        </p:nvSpPr>
        <p:spPr>
          <a:xfrm>
            <a:off x="4472625" y="1305375"/>
            <a:ext cx="1408200" cy="447300"/>
          </a:xfrm>
          <a:prstGeom prst="rect">
            <a:avLst/>
          </a:prstGeom>
          <a:noFill/>
          <a:ln>
            <a:noFill/>
          </a:ln>
        </p:spPr>
        <p:txBody>
          <a:bodyPr anchorCtr="0" anchor="t" bIns="91425" lIns="91425" rIns="91425" wrap="square" tIns="91425">
            <a:noAutofit/>
          </a:bodyPr>
          <a:lstStyle/>
          <a:p>
            <a:pPr lvl="0" rtl="0">
              <a:spcBef>
                <a:spcPts val="0"/>
              </a:spcBef>
              <a:buNone/>
            </a:pPr>
            <a:r>
              <a:rPr lang="en"/>
              <a:t>MediumLevel</a:t>
            </a:r>
          </a:p>
        </p:txBody>
      </p:sp>
      <p:sp>
        <p:nvSpPr>
          <p:cNvPr id="75" name="Shape 75"/>
          <p:cNvSpPr txBox="1"/>
          <p:nvPr/>
        </p:nvSpPr>
        <p:spPr>
          <a:xfrm>
            <a:off x="2559725" y="3851925"/>
            <a:ext cx="1408200" cy="447300"/>
          </a:xfrm>
          <a:prstGeom prst="rect">
            <a:avLst/>
          </a:prstGeom>
          <a:noFill/>
          <a:ln>
            <a:noFill/>
          </a:ln>
        </p:spPr>
        <p:txBody>
          <a:bodyPr anchorCtr="0" anchor="t" bIns="91425" lIns="91425" rIns="91425" wrap="square" tIns="91425">
            <a:noAutofit/>
          </a:bodyPr>
          <a:lstStyle/>
          <a:p>
            <a:pPr lvl="0" rtl="0">
              <a:spcBef>
                <a:spcPts val="0"/>
              </a:spcBef>
              <a:buNone/>
            </a:pPr>
            <a:r>
              <a:rPr lang="en"/>
              <a:t>HighLevel</a:t>
            </a:r>
          </a:p>
        </p:txBody>
      </p:sp>
      <p:sp>
        <p:nvSpPr>
          <p:cNvPr id="76" name="Shape 76">
            <a:hlinkClick r:id="rId6"/>
          </p:cNvPr>
          <p:cNvSpPr txBox="1"/>
          <p:nvPr/>
        </p:nvSpPr>
        <p:spPr>
          <a:xfrm>
            <a:off x="933975" y="3183450"/>
            <a:ext cx="1723200" cy="855900"/>
          </a:xfrm>
          <a:prstGeom prst="rect">
            <a:avLst/>
          </a:prstGeom>
          <a:noFill/>
          <a:ln cap="flat" cmpd="sng" w="9525">
            <a:solidFill>
              <a:srgbClr val="FFD966"/>
            </a:solidFill>
            <a:prstDash val="solid"/>
            <a:round/>
            <a:headEnd len="med" w="med" type="none"/>
            <a:tailEnd len="med" w="med" type="none"/>
          </a:ln>
        </p:spPr>
        <p:txBody>
          <a:bodyPr anchorCtr="0" anchor="t" bIns="91425" lIns="91425" rIns="91425" wrap="square" tIns="91425">
            <a:noAutofit/>
          </a:bodyPr>
          <a:lstStyle/>
          <a:p>
            <a:pPr lvl="0">
              <a:spcBef>
                <a:spcPts val="0"/>
              </a:spcBef>
              <a:buNone/>
            </a:pPr>
            <a:r>
              <a:rPr b="1" lang="en" sz="2400"/>
              <a:t>ShinyApp</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descr="map_usa.png" id="81" name="Shape 81"/>
          <p:cNvPicPr preferRelativeResize="0"/>
          <p:nvPr/>
        </p:nvPicPr>
        <p:blipFill>
          <a:blip r:embed="rId3">
            <a:alphaModFix/>
          </a:blip>
          <a:stretch>
            <a:fillRect/>
          </a:stretch>
        </p:blipFill>
        <p:spPr>
          <a:xfrm>
            <a:off x="-110723" y="573725"/>
            <a:ext cx="5989001" cy="3846025"/>
          </a:xfrm>
          <a:prstGeom prst="rect">
            <a:avLst/>
          </a:prstGeom>
          <a:noFill/>
          <a:ln>
            <a:noFill/>
          </a:ln>
        </p:spPr>
      </p:pic>
      <p:sp>
        <p:nvSpPr>
          <p:cNvPr id="82" name="Shape 8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sp>
        <p:nvSpPr>
          <p:cNvPr id="83" name="Shape 83"/>
          <p:cNvSpPr txBox="1"/>
          <p:nvPr/>
        </p:nvSpPr>
        <p:spPr>
          <a:xfrm>
            <a:off x="5732225" y="84775"/>
            <a:ext cx="2754900" cy="4155600"/>
          </a:xfrm>
          <a:prstGeom prst="rect">
            <a:avLst/>
          </a:prstGeom>
          <a:noFill/>
          <a:ln>
            <a:noFill/>
          </a:ln>
        </p:spPr>
        <p:txBody>
          <a:bodyPr anchorCtr="0" anchor="t" bIns="91425" lIns="91425" rIns="91425" wrap="square" tIns="91425">
            <a:noAutofit/>
          </a:bodyPr>
          <a:lstStyle/>
          <a:p>
            <a:pPr lvl="0">
              <a:spcBef>
                <a:spcPts val="0"/>
              </a:spcBef>
              <a:buClr>
                <a:srgbClr val="000000"/>
              </a:buClr>
              <a:buFont typeface="Arial"/>
              <a:buNone/>
            </a:pPr>
            <a:r>
              <a:t/>
            </a:r>
            <a:endParaRPr/>
          </a:p>
          <a:p>
            <a:pPr lvl="0">
              <a:spcBef>
                <a:spcPts val="0"/>
              </a:spcBef>
              <a:buNone/>
            </a:pPr>
            <a:r>
              <a:rPr lang="en" sz="1800"/>
              <a:t>Earthquake in America from 1900 to 2017</a:t>
            </a:r>
          </a:p>
          <a:p>
            <a:pPr lvl="0">
              <a:spcBef>
                <a:spcPts val="0"/>
              </a:spcBef>
              <a:buClr>
                <a:schemeClr val="dk1"/>
              </a:buClr>
              <a:buFont typeface="Arial"/>
              <a:buNone/>
            </a:pPr>
            <a:r>
              <a:t/>
            </a:r>
            <a:endParaRPr sz="1800"/>
          </a:p>
          <a:p>
            <a:pPr lvl="0">
              <a:spcBef>
                <a:spcPts val="0"/>
              </a:spcBef>
              <a:buNone/>
            </a:pPr>
            <a:r>
              <a:rPr lang="en" sz="1800"/>
              <a:t>Three clusters: Alaska, California, Hawaii</a:t>
            </a:r>
          </a:p>
          <a:p>
            <a:pPr lvl="0">
              <a:spcBef>
                <a:spcPts val="0"/>
              </a:spcBef>
              <a:buNone/>
            </a:pPr>
            <a:r>
              <a:t/>
            </a:r>
            <a:endParaRPr sz="1800"/>
          </a:p>
          <a:p>
            <a:pPr lvl="0">
              <a:spcBef>
                <a:spcPts val="0"/>
              </a:spcBef>
              <a:buNone/>
            </a:pPr>
            <a:r>
              <a:rPr lang="en" sz="1800"/>
              <a:t>The radius and color of circle: magnitude of earthquake </a:t>
            </a:r>
          </a:p>
          <a:p>
            <a:pPr lvl="0">
              <a:spcBef>
                <a:spcPts val="0"/>
              </a:spcBef>
              <a:buNone/>
            </a:pPr>
            <a:r>
              <a:t/>
            </a:r>
            <a:endParaRPr sz="1800"/>
          </a:p>
          <a:p>
            <a:pPr lvl="0">
              <a:spcBef>
                <a:spcPts val="0"/>
              </a:spcBef>
              <a:buNone/>
            </a:pPr>
            <a:r>
              <a:rPr lang="en" sz="1800"/>
              <a:t>The larger radius,  the stronger color, the larger magnitude</a:t>
            </a:r>
          </a:p>
        </p:txBody>
      </p:sp>
      <p:sp>
        <p:nvSpPr>
          <p:cNvPr id="84" name="Shape 8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90" name="Shape 9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map_6.png" id="91" name="Shape 91"/>
          <p:cNvPicPr preferRelativeResize="0"/>
          <p:nvPr/>
        </p:nvPicPr>
        <p:blipFill>
          <a:blip r:embed="rId3">
            <a:alphaModFix/>
          </a:blip>
          <a:stretch>
            <a:fillRect/>
          </a:stretch>
        </p:blipFill>
        <p:spPr>
          <a:xfrm>
            <a:off x="77700" y="-106975"/>
            <a:ext cx="8176050" cy="5250474"/>
          </a:xfrm>
          <a:prstGeom prst="rect">
            <a:avLst/>
          </a:prstGeom>
          <a:noFill/>
          <a:ln>
            <a:noFill/>
          </a:ln>
        </p:spPr>
      </p:pic>
      <p:sp>
        <p:nvSpPr>
          <p:cNvPr id="92" name="Shape 92"/>
          <p:cNvSpPr txBox="1"/>
          <p:nvPr/>
        </p:nvSpPr>
        <p:spPr>
          <a:xfrm>
            <a:off x="1924725" y="2800450"/>
            <a:ext cx="4482000" cy="805200"/>
          </a:xfrm>
          <a:prstGeom prst="rect">
            <a:avLst/>
          </a:prstGeom>
          <a:noFill/>
          <a:ln>
            <a:noFill/>
          </a:ln>
        </p:spPr>
        <p:txBody>
          <a:bodyPr anchorCtr="0" anchor="t" bIns="91425" lIns="91425" rIns="91425" wrap="square" tIns="91425">
            <a:noAutofit/>
          </a:bodyPr>
          <a:lstStyle/>
          <a:p>
            <a:pPr lvl="0" rtl="0">
              <a:spcBef>
                <a:spcPts val="0"/>
              </a:spcBef>
              <a:buNone/>
            </a:pPr>
            <a:r>
              <a:rPr lang="en" sz="2400"/>
              <a:t>Magnitude greater than six</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98" name="Shape 9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map_alaska.png" id="99" name="Shape 99"/>
          <p:cNvPicPr preferRelativeResize="0"/>
          <p:nvPr/>
        </p:nvPicPr>
        <p:blipFill>
          <a:blip r:embed="rId3">
            <a:alphaModFix/>
          </a:blip>
          <a:stretch>
            <a:fillRect/>
          </a:stretch>
        </p:blipFill>
        <p:spPr>
          <a:xfrm>
            <a:off x="1491050" y="218300"/>
            <a:ext cx="6339148" cy="4070877"/>
          </a:xfrm>
          <a:prstGeom prst="rect">
            <a:avLst/>
          </a:prstGeom>
          <a:noFill/>
          <a:ln>
            <a:noFill/>
          </a:ln>
        </p:spPr>
      </p:pic>
      <p:sp>
        <p:nvSpPr>
          <p:cNvPr id="100" name="Shape 100"/>
          <p:cNvSpPr txBox="1"/>
          <p:nvPr/>
        </p:nvSpPr>
        <p:spPr>
          <a:xfrm>
            <a:off x="2469575" y="3412850"/>
            <a:ext cx="4382100" cy="1469100"/>
          </a:xfrm>
          <a:prstGeom prst="rect">
            <a:avLst/>
          </a:prstGeom>
          <a:noFill/>
          <a:ln>
            <a:noFill/>
          </a:ln>
        </p:spPr>
        <p:txBody>
          <a:bodyPr anchorCtr="0" anchor="t" bIns="91425" lIns="91425" rIns="91425" wrap="square" tIns="91425">
            <a:noAutofit/>
          </a:bodyPr>
          <a:lstStyle/>
          <a:p>
            <a:pPr lvl="0" rtl="0">
              <a:spcBef>
                <a:spcPts val="0"/>
              </a:spcBef>
              <a:buNone/>
            </a:pPr>
            <a:r>
              <a:rPr lang="en" sz="1800"/>
              <a:t>Alaska has several disastrous earthquakes. </a:t>
            </a:r>
          </a:p>
          <a:p>
            <a:pPr lvl="0" rtl="0">
              <a:spcBef>
                <a:spcPts val="0"/>
              </a:spcBef>
              <a:buNone/>
            </a:pPr>
            <a:r>
              <a:t/>
            </a:r>
            <a:endParaRPr sz="1800"/>
          </a:p>
          <a:p>
            <a:pPr lvl="0" rtl="0">
              <a:spcBef>
                <a:spcPts val="0"/>
              </a:spcBef>
              <a:buNone/>
            </a:pPr>
            <a:r>
              <a:rPr lang="en" sz="1800"/>
              <a:t>Their magnitude are 7.7, 8.2, 8.6 and 9.2.</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lowLevel.png" id="107" name="Shape 107"/>
          <p:cNvPicPr preferRelativeResize="0"/>
          <p:nvPr/>
        </p:nvPicPr>
        <p:blipFill>
          <a:blip r:embed="rId3">
            <a:alphaModFix/>
          </a:blip>
          <a:stretch>
            <a:fillRect/>
          </a:stretch>
        </p:blipFill>
        <p:spPr>
          <a:xfrm>
            <a:off x="2371725" y="1471613"/>
            <a:ext cx="4400550" cy="2200275"/>
          </a:xfrm>
          <a:prstGeom prst="rect">
            <a:avLst/>
          </a:prstGeom>
          <a:noFill/>
          <a:ln>
            <a:noFill/>
          </a:ln>
        </p:spPr>
      </p:pic>
      <p:pic>
        <p:nvPicPr>
          <p:cNvPr descr="maxresdefault.jpg" id="108" name="Shape 108"/>
          <p:cNvPicPr preferRelativeResize="0"/>
          <p:nvPr/>
        </p:nvPicPr>
        <p:blipFill>
          <a:blip r:embed="rId4">
            <a:alphaModFix/>
          </a:blip>
          <a:stretch>
            <a:fillRect/>
          </a:stretch>
        </p:blipFill>
        <p:spPr>
          <a:xfrm>
            <a:off x="-77925" y="0"/>
            <a:ext cx="9308497" cy="5143500"/>
          </a:xfrm>
          <a:prstGeom prst="rect">
            <a:avLst/>
          </a:prstGeom>
          <a:noFill/>
          <a:ln>
            <a:noFill/>
          </a:ln>
        </p:spPr>
      </p:pic>
      <p:sp>
        <p:nvSpPr>
          <p:cNvPr id="109" name="Shape 109"/>
          <p:cNvSpPr txBox="1"/>
          <p:nvPr>
            <p:ph type="title"/>
          </p:nvPr>
        </p:nvSpPr>
        <p:spPr>
          <a:xfrm>
            <a:off x="563475" y="1919725"/>
            <a:ext cx="8520600" cy="572700"/>
          </a:xfrm>
          <a:prstGeom prst="rect">
            <a:avLst/>
          </a:prstGeom>
        </p:spPr>
        <p:txBody>
          <a:bodyPr anchorCtr="0" anchor="t" bIns="91425" lIns="91425" rIns="91425" wrap="square" tIns="91425">
            <a:noAutofit/>
          </a:bodyPr>
          <a:lstStyle/>
          <a:p>
            <a:pPr lvl="0" rtl="0">
              <a:spcBef>
                <a:spcPts val="0"/>
              </a:spcBef>
              <a:buNone/>
            </a:pPr>
            <a:r>
              <a:rPr lang="en" u="sng">
                <a:solidFill>
                  <a:schemeClr val="hlink"/>
                </a:solidFill>
                <a:hlinkClick r:id="rId5"/>
              </a:rPr>
              <a:t>Explored by Countries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0" y="1043075"/>
            <a:ext cx="5167824" cy="2729924"/>
          </a:xfrm>
          <a:prstGeom prst="rect">
            <a:avLst/>
          </a:prstGeom>
          <a:noFill/>
          <a:ln>
            <a:noFill/>
          </a:ln>
        </p:spPr>
      </p:pic>
      <p:sp>
        <p:nvSpPr>
          <p:cNvPr id="115" name="Shape 115"/>
          <p:cNvSpPr txBox="1"/>
          <p:nvPr/>
        </p:nvSpPr>
        <p:spPr>
          <a:xfrm>
            <a:off x="5026675" y="1043075"/>
            <a:ext cx="4072200" cy="3386100"/>
          </a:xfrm>
          <a:prstGeom prst="rect">
            <a:avLst/>
          </a:prstGeom>
          <a:noFill/>
          <a:ln>
            <a:noFill/>
          </a:ln>
        </p:spPr>
        <p:txBody>
          <a:bodyPr anchorCtr="0" anchor="t" bIns="91425" lIns="91425" rIns="91425" wrap="square" tIns="91425">
            <a:noAutofit/>
          </a:bodyPr>
          <a:lstStyle/>
          <a:p>
            <a:pPr indent="-69850" lvl="0" marL="0" rtl="0">
              <a:spcBef>
                <a:spcPts val="0"/>
              </a:spcBef>
              <a:buClr>
                <a:schemeClr val="dk1"/>
              </a:buClr>
              <a:buSzPct val="68750"/>
              <a:buFont typeface="Arial"/>
              <a:buNone/>
            </a:pPr>
            <a:r>
              <a:rPr b="1" lang="en" sz="1600"/>
              <a:t>Earthquake &amp; Volcano &amp; Tsunami</a:t>
            </a:r>
          </a:p>
          <a:p>
            <a:pPr indent="-69850" lvl="0" marL="0" rtl="0">
              <a:spcBef>
                <a:spcPts val="0"/>
              </a:spcBef>
              <a:buClr>
                <a:schemeClr val="dk1"/>
              </a:buClr>
              <a:buFont typeface="Arial"/>
              <a:buNone/>
            </a:pPr>
            <a:r>
              <a:t/>
            </a:r>
            <a:endParaRPr b="1" sz="1600">
              <a:solidFill>
                <a:srgbClr val="666666"/>
              </a:solidFill>
            </a:endParaRPr>
          </a:p>
          <a:p>
            <a:pPr indent="-69850" lvl="0" marL="0" rtl="0">
              <a:spcBef>
                <a:spcPts val="0"/>
              </a:spcBef>
              <a:buClr>
                <a:schemeClr val="dk1"/>
              </a:buClr>
              <a:buSzPct val="68750"/>
              <a:buFont typeface="Arial"/>
              <a:buNone/>
            </a:pPr>
            <a:r>
              <a:rPr b="1" lang="en" sz="1600">
                <a:solidFill>
                  <a:srgbClr val="666666"/>
                </a:solidFill>
              </a:rPr>
              <a:t>* Selected earthquake high frequency countries</a:t>
            </a:r>
          </a:p>
          <a:p>
            <a:pPr lvl="0" rtl="0">
              <a:spcBef>
                <a:spcPts val="0"/>
              </a:spcBef>
              <a:buNone/>
            </a:pPr>
            <a:r>
              <a:rPr b="1" lang="en" sz="1600">
                <a:solidFill>
                  <a:srgbClr val="666666"/>
                </a:solidFill>
              </a:rPr>
              <a:t>* Colored by Region, shaded by country</a:t>
            </a:r>
          </a:p>
          <a:p>
            <a:pPr lvl="0" rtl="0">
              <a:spcBef>
                <a:spcPts val="0"/>
              </a:spcBef>
              <a:buNone/>
            </a:pPr>
            <a:r>
              <a:rPr b="1" lang="en" sz="1600">
                <a:solidFill>
                  <a:srgbClr val="666666"/>
                </a:solidFill>
              </a:rPr>
              <a:t>* Separated by year</a:t>
            </a:r>
          </a:p>
          <a:p>
            <a:pPr lvl="0" rtl="0">
              <a:spcBef>
                <a:spcPts val="0"/>
              </a:spcBef>
              <a:buNone/>
            </a:pPr>
            <a:r>
              <a:rPr b="1" lang="en" sz="1600">
                <a:solidFill>
                  <a:srgbClr val="666666"/>
                </a:solidFill>
              </a:rPr>
              <a:t>* Sized by frequency of Tsunami per year</a:t>
            </a:r>
          </a:p>
          <a:p>
            <a:pPr lvl="0" rtl="0">
              <a:spcBef>
                <a:spcPts val="0"/>
              </a:spcBef>
              <a:buNone/>
            </a:pPr>
            <a:r>
              <a:rPr b="1" lang="en" sz="1600">
                <a:solidFill>
                  <a:srgbClr val="666666"/>
                </a:solidFill>
              </a:rPr>
              <a:t>* 3-D visualization on 3 world disasters</a:t>
            </a:r>
          </a:p>
          <a:p>
            <a:pPr indent="-330200" lvl="0" marL="457200" rtl="0">
              <a:spcBef>
                <a:spcPts val="0"/>
              </a:spcBef>
              <a:buClr>
                <a:srgbClr val="666666"/>
              </a:buClr>
              <a:buSzPct val="100000"/>
              <a:buChar char="-"/>
            </a:pPr>
            <a:r>
              <a:rPr b="1" lang="en" sz="1600">
                <a:solidFill>
                  <a:srgbClr val="666666"/>
                </a:solidFill>
              </a:rPr>
              <a:t>No absolute correlation </a:t>
            </a:r>
          </a:p>
          <a:p>
            <a:pPr indent="-330200" lvl="0" marL="457200" rtl="0">
              <a:spcBef>
                <a:spcPts val="0"/>
              </a:spcBef>
              <a:buClr>
                <a:srgbClr val="666666"/>
              </a:buClr>
              <a:buSzPct val="100000"/>
              <a:buChar char="-"/>
            </a:pPr>
            <a:r>
              <a:rPr b="1" lang="en" sz="1600">
                <a:solidFill>
                  <a:srgbClr val="666666"/>
                </a:solidFill>
              </a:rPr>
              <a:t>Highly frequency in Asia area</a:t>
            </a:r>
          </a:p>
        </p:txBody>
      </p:sp>
      <p:sp>
        <p:nvSpPr>
          <p:cNvPr id="116" name="Shape 116"/>
          <p:cNvSpPr txBox="1"/>
          <p:nvPr>
            <p:ph type="title"/>
          </p:nvPr>
        </p:nvSpPr>
        <p:spPr>
          <a:xfrm>
            <a:off x="185800" y="121300"/>
            <a:ext cx="8520600" cy="572700"/>
          </a:xfrm>
          <a:prstGeom prst="rect">
            <a:avLst/>
          </a:prstGeom>
        </p:spPr>
        <p:txBody>
          <a:bodyPr anchorCtr="0" anchor="t" bIns="91425" lIns="91425" rIns="91425" wrap="square" tIns="91425">
            <a:noAutofit/>
          </a:bodyPr>
          <a:lstStyle/>
          <a:p>
            <a:pPr lvl="0" rtl="0">
              <a:spcBef>
                <a:spcPts val="0"/>
              </a:spcBef>
              <a:buNone/>
            </a:pPr>
            <a:r>
              <a:rPr lang="en"/>
              <a:t>World’s leading disasters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Shape 121"/>
          <p:cNvPicPr preferRelativeResize="0"/>
          <p:nvPr/>
        </p:nvPicPr>
        <p:blipFill>
          <a:blip r:embed="rId3">
            <a:alphaModFix/>
          </a:blip>
          <a:stretch>
            <a:fillRect/>
          </a:stretch>
        </p:blipFill>
        <p:spPr>
          <a:xfrm>
            <a:off x="0" y="102708"/>
            <a:ext cx="4927676" cy="2376884"/>
          </a:xfrm>
          <a:prstGeom prst="rect">
            <a:avLst/>
          </a:prstGeom>
          <a:noFill/>
          <a:ln>
            <a:noFill/>
          </a:ln>
        </p:spPr>
      </p:pic>
      <p:pic>
        <p:nvPicPr>
          <p:cNvPr id="122" name="Shape 122"/>
          <p:cNvPicPr preferRelativeResize="0"/>
          <p:nvPr/>
        </p:nvPicPr>
        <p:blipFill>
          <a:blip r:embed="rId4">
            <a:alphaModFix/>
          </a:blip>
          <a:stretch>
            <a:fillRect/>
          </a:stretch>
        </p:blipFill>
        <p:spPr>
          <a:xfrm>
            <a:off x="0" y="143028"/>
            <a:ext cx="4927677" cy="2296243"/>
          </a:xfrm>
          <a:prstGeom prst="rect">
            <a:avLst/>
          </a:prstGeom>
          <a:noFill/>
          <a:ln>
            <a:noFill/>
          </a:ln>
        </p:spPr>
      </p:pic>
      <p:pic>
        <p:nvPicPr>
          <p:cNvPr id="123" name="Shape 123"/>
          <p:cNvPicPr preferRelativeResize="0"/>
          <p:nvPr/>
        </p:nvPicPr>
        <p:blipFill>
          <a:blip r:embed="rId5">
            <a:alphaModFix/>
          </a:blip>
          <a:stretch>
            <a:fillRect/>
          </a:stretch>
        </p:blipFill>
        <p:spPr>
          <a:xfrm>
            <a:off x="0" y="117352"/>
            <a:ext cx="4927670" cy="2347595"/>
          </a:xfrm>
          <a:prstGeom prst="rect">
            <a:avLst/>
          </a:prstGeom>
          <a:noFill/>
          <a:ln>
            <a:noFill/>
          </a:ln>
        </p:spPr>
      </p:pic>
      <p:pic>
        <p:nvPicPr>
          <p:cNvPr id="124" name="Shape 124"/>
          <p:cNvPicPr preferRelativeResize="0"/>
          <p:nvPr/>
        </p:nvPicPr>
        <p:blipFill>
          <a:blip r:embed="rId6">
            <a:alphaModFix/>
          </a:blip>
          <a:stretch>
            <a:fillRect/>
          </a:stretch>
        </p:blipFill>
        <p:spPr>
          <a:xfrm>
            <a:off x="32818" y="41250"/>
            <a:ext cx="4862037" cy="2499801"/>
          </a:xfrm>
          <a:prstGeom prst="rect">
            <a:avLst/>
          </a:prstGeom>
          <a:noFill/>
          <a:ln>
            <a:noFill/>
          </a:ln>
        </p:spPr>
      </p:pic>
      <p:pic>
        <p:nvPicPr>
          <p:cNvPr id="125" name="Shape 125"/>
          <p:cNvPicPr preferRelativeResize="0"/>
          <p:nvPr/>
        </p:nvPicPr>
        <p:blipFill>
          <a:blip r:embed="rId7">
            <a:alphaModFix/>
          </a:blip>
          <a:stretch>
            <a:fillRect/>
          </a:stretch>
        </p:blipFill>
        <p:spPr>
          <a:xfrm>
            <a:off x="0" y="0"/>
            <a:ext cx="4770825" cy="2385909"/>
          </a:xfrm>
          <a:prstGeom prst="rect">
            <a:avLst/>
          </a:prstGeom>
          <a:noFill/>
          <a:ln>
            <a:noFill/>
          </a:ln>
        </p:spPr>
      </p:pic>
      <p:pic>
        <p:nvPicPr>
          <p:cNvPr id="126" name="Shape 126"/>
          <p:cNvPicPr preferRelativeResize="0"/>
          <p:nvPr/>
        </p:nvPicPr>
        <p:blipFill>
          <a:blip r:embed="rId8">
            <a:alphaModFix/>
          </a:blip>
          <a:stretch>
            <a:fillRect/>
          </a:stretch>
        </p:blipFill>
        <p:spPr>
          <a:xfrm>
            <a:off x="36175" y="2439275"/>
            <a:ext cx="4698466" cy="2678550"/>
          </a:xfrm>
          <a:prstGeom prst="rect">
            <a:avLst/>
          </a:prstGeom>
          <a:noFill/>
          <a:ln>
            <a:noFill/>
          </a:ln>
        </p:spPr>
      </p:pic>
      <p:pic>
        <p:nvPicPr>
          <p:cNvPr id="127" name="Shape 127"/>
          <p:cNvPicPr preferRelativeResize="0"/>
          <p:nvPr/>
        </p:nvPicPr>
        <p:blipFill>
          <a:blip r:embed="rId9">
            <a:alphaModFix/>
          </a:blip>
          <a:stretch>
            <a:fillRect/>
          </a:stretch>
        </p:blipFill>
        <p:spPr>
          <a:xfrm>
            <a:off x="4656025" y="2594259"/>
            <a:ext cx="4524125" cy="2523567"/>
          </a:xfrm>
          <a:prstGeom prst="rect">
            <a:avLst/>
          </a:prstGeom>
          <a:noFill/>
          <a:ln>
            <a:noFill/>
          </a:ln>
        </p:spPr>
      </p:pic>
      <p:pic>
        <p:nvPicPr>
          <p:cNvPr id="128" name="Shape 128"/>
          <p:cNvPicPr preferRelativeResize="0"/>
          <p:nvPr/>
        </p:nvPicPr>
        <p:blipFill>
          <a:blip r:embed="rId10">
            <a:alphaModFix/>
          </a:blip>
          <a:stretch>
            <a:fillRect/>
          </a:stretch>
        </p:blipFill>
        <p:spPr>
          <a:xfrm>
            <a:off x="4656025" y="2063"/>
            <a:ext cx="4524124" cy="2578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